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Raleway SemiBold"/>
      <p:regular r:id="rId15"/>
      <p:bold r:id="rId16"/>
      <p:italic r:id="rId17"/>
      <p:boldItalic r:id="rId18"/>
    </p:embeddedFont>
    <p:embeddedFont>
      <p:font typeface="Roboto Medium"/>
      <p:regular r:id="rId19"/>
      <p:bold r:id="rId20"/>
      <p:italic r:id="rId21"/>
      <p:boldItalic r:id="rId22"/>
    </p:embeddedFont>
    <p:embeddedFont>
      <p:font typeface="Lato"/>
      <p:regular r:id="rId23"/>
      <p:bold r:id="rId24"/>
      <p:italic r:id="rId25"/>
      <p:boldItalic r:id="rId26"/>
    </p:embeddedFont>
    <p:embeddedFont>
      <p:font typeface="Raleway Medium"/>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bold.fntdata"/><Relationship Id="rId22" Type="http://schemas.openxmlformats.org/officeDocument/2006/relationships/font" Target="fonts/RobotoMedium-boldItalic.fntdata"/><Relationship Id="rId21" Type="http://schemas.openxmlformats.org/officeDocument/2006/relationships/font" Target="fonts/RobotoMedium-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RalewayMedium-bold.fntdata"/><Relationship Id="rId27" Type="http://schemas.openxmlformats.org/officeDocument/2006/relationships/font" Target="fonts/Raleway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Medium-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alewayMedium-boldItalic.fntdata"/><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5" Type="http://schemas.openxmlformats.org/officeDocument/2006/relationships/font" Target="fonts/RalewaySemiBold-regular.fntdata"/><Relationship Id="rId14" Type="http://schemas.openxmlformats.org/officeDocument/2006/relationships/font" Target="fonts/Raleway-boldItalic.fntdata"/><Relationship Id="rId17" Type="http://schemas.openxmlformats.org/officeDocument/2006/relationships/font" Target="fonts/RalewaySemiBold-italic.fntdata"/><Relationship Id="rId16" Type="http://schemas.openxmlformats.org/officeDocument/2006/relationships/font" Target="fonts/RalewaySemiBold-bold.fntdata"/><Relationship Id="rId19" Type="http://schemas.openxmlformats.org/officeDocument/2006/relationships/font" Target="fonts/RobotoMedium-regular.fntdata"/><Relationship Id="rId18" Type="http://schemas.openxmlformats.org/officeDocument/2006/relationships/font" Target="fonts/Raleway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3944875" y="871775"/>
            <a:ext cx="5122926" cy="3350375"/>
          </a:xfrm>
          <a:prstGeom prst="rect">
            <a:avLst/>
          </a:prstGeom>
          <a:noFill/>
          <a:ln>
            <a:noFill/>
          </a:ln>
        </p:spPr>
      </p:pic>
      <p:sp>
        <p:nvSpPr>
          <p:cNvPr id="136" name="Google Shape;136;p17"/>
          <p:cNvSpPr txBox="1"/>
          <p:nvPr>
            <p:ph type="ctrTitle"/>
          </p:nvPr>
        </p:nvSpPr>
        <p:spPr>
          <a:xfrm>
            <a:off x="653250" y="1198700"/>
            <a:ext cx="3787800" cy="19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Social Marketplace for Fisheries</a:t>
            </a:r>
            <a:endParaRPr sz="3200"/>
          </a:p>
        </p:txBody>
      </p:sp>
      <p:sp>
        <p:nvSpPr>
          <p:cNvPr id="137" name="Google Shape;137;p17"/>
          <p:cNvSpPr txBox="1"/>
          <p:nvPr>
            <p:ph idx="1" type="subTitle"/>
          </p:nvPr>
        </p:nvSpPr>
        <p:spPr>
          <a:xfrm>
            <a:off x="653250" y="3617875"/>
            <a:ext cx="3135000" cy="10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Medium"/>
                <a:ea typeface="Roboto Medium"/>
                <a:cs typeface="Roboto Medium"/>
                <a:sym typeface="Roboto Medium"/>
              </a:rPr>
              <a:t>Moumita Rahman Rimjhim 2011007042</a:t>
            </a:r>
            <a:endParaRPr sz="12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200">
                <a:latin typeface="Roboto Medium"/>
                <a:ea typeface="Roboto Medium"/>
                <a:cs typeface="Roboto Medium"/>
                <a:sym typeface="Roboto Medium"/>
              </a:rPr>
              <a:t>Ihsanul Haque Asif 2013664042</a:t>
            </a:r>
            <a:endParaRPr sz="12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200">
                <a:latin typeface="Roboto Medium"/>
                <a:ea typeface="Roboto Medium"/>
                <a:cs typeface="Roboto Medium"/>
                <a:sym typeface="Roboto Medium"/>
              </a:rPr>
              <a:t>Tamanna Rahman 2021450642</a:t>
            </a:r>
            <a:endParaRPr sz="12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200">
                <a:latin typeface="Roboto Medium"/>
                <a:ea typeface="Roboto Medium"/>
                <a:cs typeface="Roboto Medium"/>
                <a:sym typeface="Roboto Medium"/>
              </a:rPr>
              <a:t>Md. Shakibur Rahman 2013534042</a:t>
            </a:r>
            <a:endParaRPr sz="1200">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000">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000">
              <a:latin typeface="Roboto Medium"/>
              <a:ea typeface="Roboto Medium"/>
              <a:cs typeface="Roboto Medium"/>
              <a:sym typeface="Roboto Medium"/>
            </a:endParaRPr>
          </a:p>
        </p:txBody>
      </p:sp>
      <p:sp>
        <p:nvSpPr>
          <p:cNvPr id="138" name="Google Shape;138;p17"/>
          <p:cNvSpPr txBox="1"/>
          <p:nvPr/>
        </p:nvSpPr>
        <p:spPr>
          <a:xfrm>
            <a:off x="653250" y="2854925"/>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500">
                <a:solidFill>
                  <a:srgbClr val="4B4B4B"/>
                </a:solidFill>
                <a:latin typeface="Raleway SemiBold"/>
                <a:ea typeface="Raleway SemiBold"/>
                <a:cs typeface="Raleway SemiBold"/>
                <a:sym typeface="Raleway SemiBold"/>
              </a:rPr>
              <a:t>Group 4</a:t>
            </a:r>
            <a:endParaRPr sz="200">
              <a:solidFill>
                <a:srgbClr val="4B4B4B"/>
              </a:solidFill>
              <a:latin typeface="Raleway SemiBold"/>
              <a:ea typeface="Raleway SemiBold"/>
              <a:cs typeface="Raleway SemiBold"/>
              <a:sym typeface="Raleway SemiBold"/>
            </a:endParaRPr>
          </a:p>
        </p:txBody>
      </p:sp>
      <p:cxnSp>
        <p:nvCxnSpPr>
          <p:cNvPr id="139" name="Google Shape;139;p17"/>
          <p:cNvCxnSpPr/>
          <p:nvPr/>
        </p:nvCxnSpPr>
        <p:spPr>
          <a:xfrm>
            <a:off x="729450" y="3421825"/>
            <a:ext cx="3247500" cy="0"/>
          </a:xfrm>
          <a:prstGeom prst="straightConnector1">
            <a:avLst/>
          </a:prstGeom>
          <a:noFill/>
          <a:ln cap="flat" cmpd="sng" w="19050">
            <a:solidFill>
              <a:srgbClr val="666666"/>
            </a:solidFill>
            <a:prstDash val="solid"/>
            <a:round/>
            <a:headEnd len="med" w="med" type="none"/>
            <a:tailEnd len="med" w="med" type="none"/>
          </a:ln>
        </p:spPr>
      </p:cxnSp>
      <p:sp>
        <p:nvSpPr>
          <p:cNvPr id="140" name="Google Shape;140;p17"/>
          <p:cNvSpPr/>
          <p:nvPr/>
        </p:nvSpPr>
        <p:spPr>
          <a:xfrm>
            <a:off x="4587750" y="1155100"/>
            <a:ext cx="3923100" cy="2353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587750" y="2331800"/>
            <a:ext cx="3553200" cy="1185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ortrait-oriented black smaptphone" id="142" name="Google Shape;142;p17"/>
          <p:cNvPicPr preferRelativeResize="0"/>
          <p:nvPr/>
        </p:nvPicPr>
        <p:blipFill rotWithShape="1">
          <a:blip r:embed="rId4">
            <a:alphaModFix/>
          </a:blip>
          <a:srcRect b="0" l="0" r="19980" t="0"/>
          <a:stretch/>
        </p:blipFill>
        <p:spPr>
          <a:xfrm>
            <a:off x="7955000" y="1830725"/>
            <a:ext cx="1188999" cy="2669851"/>
          </a:xfrm>
          <a:prstGeom prst="rect">
            <a:avLst/>
          </a:prstGeom>
          <a:noFill/>
          <a:ln>
            <a:noFill/>
          </a:ln>
          <a:effectLst>
            <a:reflection blurRad="0" dir="0" dist="0" endA="0" endPos="4000" fadeDir="5400012" kx="0" rotWithShape="0" algn="bl" stA="20000" stPos="0" sy="-100000" ky="0"/>
          </a:effectLst>
        </p:spPr>
      </p:pic>
      <p:sp>
        <p:nvSpPr>
          <p:cNvPr id="143" name="Google Shape;143;p17"/>
          <p:cNvSpPr/>
          <p:nvPr/>
        </p:nvSpPr>
        <p:spPr>
          <a:xfrm>
            <a:off x="8020375" y="2059575"/>
            <a:ext cx="1123500" cy="2162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nvSpPr>
        <p:spPr>
          <a:xfrm>
            <a:off x="4751200" y="1264075"/>
            <a:ext cx="3606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Raleway"/>
                <a:ea typeface="Raleway"/>
                <a:cs typeface="Raleway"/>
                <a:sym typeface="Raleway"/>
              </a:rPr>
              <a:t>Social Marketplace for Fisheries</a:t>
            </a:r>
            <a:endParaRPr sz="600">
              <a:latin typeface="Lato"/>
              <a:ea typeface="Lato"/>
              <a:cs typeface="Lato"/>
              <a:sym typeface="Lato"/>
            </a:endParaRPr>
          </a:p>
        </p:txBody>
      </p:sp>
      <p:sp>
        <p:nvSpPr>
          <p:cNvPr id="145" name="Google Shape;145;p17"/>
          <p:cNvSpPr txBox="1"/>
          <p:nvPr/>
        </p:nvSpPr>
        <p:spPr>
          <a:xfrm>
            <a:off x="8033400" y="2059575"/>
            <a:ext cx="111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33333"/>
                </a:solidFill>
                <a:latin typeface="Raleway"/>
                <a:ea typeface="Raleway"/>
                <a:cs typeface="Raleway"/>
                <a:sym typeface="Raleway"/>
              </a:rPr>
              <a:t>Social Marketplace for Fisheries</a:t>
            </a:r>
            <a:endParaRPr b="1" sz="1200">
              <a:solidFill>
                <a:srgbClr val="333333"/>
              </a:solidFill>
              <a:latin typeface="Lato"/>
              <a:ea typeface="Lato"/>
              <a:cs typeface="Lato"/>
              <a:sym typeface="Lato"/>
            </a:endParaRPr>
          </a:p>
        </p:txBody>
      </p:sp>
      <p:pic>
        <p:nvPicPr>
          <p:cNvPr id="146" name="Google Shape;146;p17"/>
          <p:cNvPicPr preferRelativeResize="0"/>
          <p:nvPr/>
        </p:nvPicPr>
        <p:blipFill>
          <a:blip r:embed="rId5">
            <a:alphaModFix/>
          </a:blip>
          <a:stretch>
            <a:fillRect/>
          </a:stretch>
        </p:blipFill>
        <p:spPr>
          <a:xfrm>
            <a:off x="4686575" y="2416700"/>
            <a:ext cx="1015800" cy="1015800"/>
          </a:xfrm>
          <a:prstGeom prst="rect">
            <a:avLst/>
          </a:prstGeom>
          <a:noFill/>
          <a:ln cap="flat" cmpd="sng" w="9525">
            <a:solidFill>
              <a:schemeClr val="dk2"/>
            </a:solidFill>
            <a:prstDash val="solid"/>
            <a:round/>
            <a:headEnd len="sm" w="sm" type="none"/>
            <a:tailEnd len="sm" w="sm" type="none"/>
          </a:ln>
        </p:spPr>
      </p:pic>
      <p:sp>
        <p:nvSpPr>
          <p:cNvPr id="147" name="Google Shape;147;p17"/>
          <p:cNvSpPr/>
          <p:nvPr/>
        </p:nvSpPr>
        <p:spPr>
          <a:xfrm>
            <a:off x="8020375" y="2745675"/>
            <a:ext cx="1123500" cy="1476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7"/>
          <p:cNvPicPr preferRelativeResize="0"/>
          <p:nvPr/>
        </p:nvPicPr>
        <p:blipFill>
          <a:blip r:embed="rId6">
            <a:alphaModFix/>
          </a:blip>
          <a:stretch>
            <a:fillRect/>
          </a:stretch>
        </p:blipFill>
        <p:spPr>
          <a:xfrm>
            <a:off x="6917813" y="2416700"/>
            <a:ext cx="1015800" cy="1015800"/>
          </a:xfrm>
          <a:prstGeom prst="rect">
            <a:avLst/>
          </a:prstGeom>
          <a:noFill/>
          <a:ln cap="flat" cmpd="sng" w="9525">
            <a:solidFill>
              <a:schemeClr val="dk2"/>
            </a:solidFill>
            <a:prstDash val="solid"/>
            <a:round/>
            <a:headEnd len="sm" w="sm" type="none"/>
            <a:tailEnd len="sm" w="sm" type="none"/>
          </a:ln>
        </p:spPr>
      </p:pic>
      <p:pic>
        <p:nvPicPr>
          <p:cNvPr id="149" name="Google Shape;149;p17"/>
          <p:cNvPicPr preferRelativeResize="0"/>
          <p:nvPr/>
        </p:nvPicPr>
        <p:blipFill rotWithShape="1">
          <a:blip r:embed="rId7">
            <a:alphaModFix/>
          </a:blip>
          <a:srcRect b="0" l="0" r="18765" t="0"/>
          <a:stretch/>
        </p:blipFill>
        <p:spPr>
          <a:xfrm rot="10800000">
            <a:off x="8075550" y="2795725"/>
            <a:ext cx="1067250" cy="1367025"/>
          </a:xfrm>
          <a:prstGeom prst="rect">
            <a:avLst/>
          </a:prstGeom>
          <a:noFill/>
          <a:ln>
            <a:noFill/>
          </a:ln>
        </p:spPr>
      </p:pic>
      <p:pic>
        <p:nvPicPr>
          <p:cNvPr id="150" name="Google Shape;150;p17"/>
          <p:cNvPicPr preferRelativeResize="0"/>
          <p:nvPr/>
        </p:nvPicPr>
        <p:blipFill>
          <a:blip r:embed="rId8">
            <a:alphaModFix/>
          </a:blip>
          <a:stretch>
            <a:fillRect/>
          </a:stretch>
        </p:blipFill>
        <p:spPr>
          <a:xfrm>
            <a:off x="5802193" y="2415958"/>
            <a:ext cx="1015801" cy="101729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54" name="Shape 154"/>
        <p:cNvGrpSpPr/>
        <p:nvPr/>
      </p:nvGrpSpPr>
      <p:grpSpPr>
        <a:xfrm>
          <a:off x="0" y="0"/>
          <a:ext cx="0" cy="0"/>
          <a:chOff x="0" y="0"/>
          <a:chExt cx="0" cy="0"/>
        </a:xfrm>
      </p:grpSpPr>
      <p:sp>
        <p:nvSpPr>
          <p:cNvPr id="155" name="Google Shape;15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a:t>
            </a:r>
            <a:endParaRPr/>
          </a:p>
        </p:txBody>
      </p:sp>
      <p:sp>
        <p:nvSpPr>
          <p:cNvPr id="156" name="Google Shape;156;p18"/>
          <p:cNvSpPr txBox="1"/>
          <p:nvPr>
            <p:ph idx="4294967295" type="subTitle"/>
          </p:nvPr>
        </p:nvSpPr>
        <p:spPr>
          <a:xfrm>
            <a:off x="758400" y="2186600"/>
            <a:ext cx="7403700" cy="2226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solidFill>
                  <a:srgbClr val="FFFFFF"/>
                </a:solidFill>
                <a:latin typeface="Raleway Medium"/>
                <a:ea typeface="Raleway Medium"/>
                <a:cs typeface="Raleway Medium"/>
                <a:sym typeface="Raleway Medium"/>
              </a:rPr>
              <a:t>A social marketplace for fisheries that connects buyers and sellers in one place over the internet. Through this marketplace, a business can process orders, accept payments, manage shipping and logistics, and provide customer service. Sellers from all over the country can register and connect with their buyers. There will be three user interfaces; buyers, sellers, and administrators.</a:t>
            </a:r>
            <a:endParaRPr sz="1600">
              <a:solidFill>
                <a:srgbClr val="FFFFFF"/>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19"/>
          <p:cNvPicPr preferRelativeResize="0"/>
          <p:nvPr/>
        </p:nvPicPr>
        <p:blipFill>
          <a:blip r:embed="rId3">
            <a:alphaModFix/>
          </a:blip>
          <a:stretch>
            <a:fillRect/>
          </a:stretch>
        </p:blipFill>
        <p:spPr>
          <a:xfrm>
            <a:off x="304800" y="1169600"/>
            <a:ext cx="3301874" cy="3301874"/>
          </a:xfrm>
          <a:prstGeom prst="rect">
            <a:avLst/>
          </a:prstGeom>
          <a:noFill/>
          <a:ln>
            <a:noFill/>
          </a:ln>
        </p:spPr>
      </p:pic>
      <p:sp>
        <p:nvSpPr>
          <p:cNvPr id="162" name="Google Shape;162;p19"/>
          <p:cNvSpPr txBox="1"/>
          <p:nvPr>
            <p:ph idx="4294967295" type="title"/>
          </p:nvPr>
        </p:nvSpPr>
        <p:spPr>
          <a:xfrm>
            <a:off x="381400" y="280500"/>
            <a:ext cx="8151000" cy="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B5394"/>
                </a:solidFill>
              </a:rPr>
              <a:t>Does the project have a clear target market or audience?</a:t>
            </a:r>
            <a:endParaRPr sz="2300">
              <a:solidFill>
                <a:srgbClr val="0B5394"/>
              </a:solidFill>
            </a:endParaRPr>
          </a:p>
        </p:txBody>
      </p:sp>
      <p:cxnSp>
        <p:nvCxnSpPr>
          <p:cNvPr id="163" name="Google Shape;163;p19"/>
          <p:cNvCxnSpPr/>
          <p:nvPr/>
        </p:nvCxnSpPr>
        <p:spPr>
          <a:xfrm>
            <a:off x="485975" y="939250"/>
            <a:ext cx="2783100" cy="0"/>
          </a:xfrm>
          <a:prstGeom prst="straightConnector1">
            <a:avLst/>
          </a:prstGeom>
          <a:noFill/>
          <a:ln cap="flat" cmpd="sng" w="38100">
            <a:solidFill>
              <a:srgbClr val="0B5394"/>
            </a:solidFill>
            <a:prstDash val="solid"/>
            <a:round/>
            <a:headEnd len="med" w="med" type="none"/>
            <a:tailEnd len="med" w="med" type="triangle"/>
          </a:ln>
        </p:spPr>
      </p:cxnSp>
      <p:sp>
        <p:nvSpPr>
          <p:cNvPr id="164" name="Google Shape;164;p19"/>
          <p:cNvSpPr txBox="1"/>
          <p:nvPr/>
        </p:nvSpPr>
        <p:spPr>
          <a:xfrm>
            <a:off x="3694175" y="1536500"/>
            <a:ext cx="4774500" cy="289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Medium"/>
                <a:ea typeface="Raleway Medium"/>
                <a:cs typeface="Raleway Medium"/>
                <a:sym typeface="Raleway Medium"/>
              </a:rPr>
              <a:t>Our target audience is the fisheries warehouses/fish seller as the sellers and the people from different cities as our buyers.</a:t>
            </a:r>
            <a:endParaRPr sz="1600">
              <a:latin typeface="Raleway Medium"/>
              <a:ea typeface="Raleway Medium"/>
              <a:cs typeface="Raleway Medium"/>
              <a:sym typeface="Raleway Medium"/>
            </a:endParaRPr>
          </a:p>
          <a:p>
            <a:pPr indent="0" lvl="0" marL="0" rtl="0" algn="just">
              <a:spcBef>
                <a:spcPts val="0"/>
              </a:spcBef>
              <a:spcAft>
                <a:spcPts val="0"/>
              </a:spcAft>
              <a:buNone/>
            </a:pPr>
            <a:r>
              <a:t/>
            </a:r>
            <a:endParaRPr sz="1600">
              <a:latin typeface="Raleway Medium"/>
              <a:ea typeface="Raleway Medium"/>
              <a:cs typeface="Raleway Medium"/>
              <a:sym typeface="Raleway Medium"/>
            </a:endParaRPr>
          </a:p>
          <a:p>
            <a:pPr indent="0" lvl="0" marL="0" rtl="0" algn="just">
              <a:spcBef>
                <a:spcPts val="0"/>
              </a:spcBef>
              <a:spcAft>
                <a:spcPts val="0"/>
              </a:spcAft>
              <a:buNone/>
            </a:pPr>
            <a:r>
              <a:rPr lang="en" sz="1600">
                <a:latin typeface="Raleway Medium"/>
                <a:ea typeface="Raleway Medium"/>
                <a:cs typeface="Raleway Medium"/>
                <a:sym typeface="Raleway Medium"/>
              </a:rPr>
              <a:t>In the market, buyers do not find every available fish/dry fish as their need or choice. At the same time, sellers do not find exact customers for their products. Location and connectivity are barriers for both of them. This project will be able to connect sellers and buyers from all over the country through the website.</a:t>
            </a:r>
            <a:endParaRPr sz="1600">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20"/>
          <p:cNvPicPr preferRelativeResize="0"/>
          <p:nvPr/>
        </p:nvPicPr>
        <p:blipFill>
          <a:blip r:embed="rId3">
            <a:alphaModFix/>
          </a:blip>
          <a:stretch>
            <a:fillRect/>
          </a:stretch>
        </p:blipFill>
        <p:spPr>
          <a:xfrm>
            <a:off x="5557600" y="1405750"/>
            <a:ext cx="3541599" cy="3541599"/>
          </a:xfrm>
          <a:prstGeom prst="rect">
            <a:avLst/>
          </a:prstGeom>
          <a:noFill/>
          <a:ln>
            <a:noFill/>
          </a:ln>
        </p:spPr>
      </p:pic>
      <p:sp>
        <p:nvSpPr>
          <p:cNvPr id="170" name="Google Shape;170;p20"/>
          <p:cNvSpPr txBox="1"/>
          <p:nvPr>
            <p:ph type="title"/>
          </p:nvPr>
        </p:nvSpPr>
        <p:spPr>
          <a:xfrm>
            <a:off x="555750" y="320150"/>
            <a:ext cx="8194800" cy="149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B5394"/>
                </a:solidFill>
                <a:highlight>
                  <a:schemeClr val="lt1"/>
                </a:highlight>
              </a:rPr>
              <a:t>Does the team demonstrate a thorough understanding of the need, problem or opportunity, including evidence of research into the need, problem or opportunity? </a:t>
            </a:r>
            <a:endParaRPr sz="2000">
              <a:solidFill>
                <a:srgbClr val="0B5394"/>
              </a:solidFill>
              <a:highlight>
                <a:schemeClr val="lt1"/>
              </a:highlight>
            </a:endParaRPr>
          </a:p>
          <a:p>
            <a:pPr indent="0" lvl="0" marL="0" rtl="0" algn="l">
              <a:spcBef>
                <a:spcPts val="0"/>
              </a:spcBef>
              <a:spcAft>
                <a:spcPts val="0"/>
              </a:spcAft>
              <a:buNone/>
            </a:pPr>
            <a:r>
              <a:t/>
            </a:r>
            <a:endParaRPr sz="2000">
              <a:solidFill>
                <a:schemeClr val="dk1"/>
              </a:solidFill>
              <a:highlight>
                <a:schemeClr val="lt1"/>
              </a:highlight>
            </a:endParaRPr>
          </a:p>
        </p:txBody>
      </p:sp>
      <p:cxnSp>
        <p:nvCxnSpPr>
          <p:cNvPr id="171" name="Google Shape;171;p20"/>
          <p:cNvCxnSpPr/>
          <p:nvPr/>
        </p:nvCxnSpPr>
        <p:spPr>
          <a:xfrm>
            <a:off x="664725" y="1537075"/>
            <a:ext cx="4674900" cy="0"/>
          </a:xfrm>
          <a:prstGeom prst="straightConnector1">
            <a:avLst/>
          </a:prstGeom>
          <a:noFill/>
          <a:ln cap="flat" cmpd="sng" w="38100">
            <a:solidFill>
              <a:srgbClr val="0B5394"/>
            </a:solidFill>
            <a:prstDash val="solid"/>
            <a:round/>
            <a:headEnd len="med" w="med" type="none"/>
            <a:tailEnd len="med" w="med" type="triangle"/>
          </a:ln>
        </p:spPr>
      </p:cxnSp>
      <p:sp>
        <p:nvSpPr>
          <p:cNvPr id="172" name="Google Shape;172;p20"/>
          <p:cNvSpPr txBox="1"/>
          <p:nvPr/>
        </p:nvSpPr>
        <p:spPr>
          <a:xfrm>
            <a:off x="555750" y="1765350"/>
            <a:ext cx="50673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latin typeface="Raleway Medium"/>
                <a:ea typeface="Raleway Medium"/>
                <a:cs typeface="Raleway Medium"/>
                <a:sym typeface="Raleway Medium"/>
              </a:rPr>
              <a:t>We are solving the </a:t>
            </a:r>
            <a:r>
              <a:rPr b="1" lang="en" sz="1500">
                <a:latin typeface="Raleway"/>
                <a:ea typeface="Raleway"/>
                <a:cs typeface="Raleway"/>
                <a:sym typeface="Raleway"/>
              </a:rPr>
              <a:t>problem </a:t>
            </a:r>
            <a:r>
              <a:rPr lang="en" sz="1500">
                <a:latin typeface="Raleway Medium"/>
                <a:ea typeface="Raleway Medium"/>
                <a:cs typeface="Raleway Medium"/>
                <a:sym typeface="Raleway Medium"/>
              </a:rPr>
              <a:t>of connecting sellers and buyers in one place.</a:t>
            </a:r>
            <a:endParaRPr sz="1500">
              <a:latin typeface="Raleway Medium"/>
              <a:ea typeface="Raleway Medium"/>
              <a:cs typeface="Raleway Medium"/>
              <a:sym typeface="Raleway Medium"/>
            </a:endParaRPr>
          </a:p>
          <a:p>
            <a:pPr indent="0" lvl="0" marL="0" rtl="0" algn="just">
              <a:spcBef>
                <a:spcPts val="0"/>
              </a:spcBef>
              <a:spcAft>
                <a:spcPts val="0"/>
              </a:spcAft>
              <a:buNone/>
            </a:pPr>
            <a:r>
              <a:t/>
            </a:r>
            <a:endParaRPr sz="1500">
              <a:latin typeface="Raleway Medium"/>
              <a:ea typeface="Raleway Medium"/>
              <a:cs typeface="Raleway Medium"/>
              <a:sym typeface="Raleway Medium"/>
            </a:endParaRPr>
          </a:p>
          <a:p>
            <a:pPr indent="0" lvl="0" marL="0" rtl="0" algn="just">
              <a:spcBef>
                <a:spcPts val="0"/>
              </a:spcBef>
              <a:spcAft>
                <a:spcPts val="0"/>
              </a:spcAft>
              <a:buNone/>
            </a:pPr>
            <a:r>
              <a:rPr lang="en" sz="1500">
                <a:latin typeface="Raleway Medium"/>
                <a:ea typeface="Raleway Medium"/>
                <a:cs typeface="Raleway Medium"/>
                <a:sym typeface="Raleway Medium"/>
              </a:rPr>
              <a:t>In the market, we found that buyers </a:t>
            </a:r>
            <a:r>
              <a:rPr b="1" lang="en" sz="1500">
                <a:latin typeface="Raleway"/>
                <a:ea typeface="Raleway"/>
                <a:cs typeface="Raleway"/>
                <a:sym typeface="Raleway"/>
              </a:rPr>
              <a:t>need </a:t>
            </a:r>
            <a:r>
              <a:rPr lang="en" sz="1500">
                <a:latin typeface="Raleway Medium"/>
                <a:ea typeface="Raleway Medium"/>
                <a:cs typeface="Raleway Medium"/>
                <a:sym typeface="Raleway Medium"/>
              </a:rPr>
              <a:t>to find their desired product quick</a:t>
            </a:r>
            <a:r>
              <a:rPr lang="en" sz="1500">
                <a:latin typeface="Raleway Medium"/>
                <a:ea typeface="Raleway Medium"/>
                <a:cs typeface="Raleway Medium"/>
                <a:sym typeface="Raleway Medium"/>
              </a:rPr>
              <a:t>ly</a:t>
            </a:r>
            <a:r>
              <a:rPr lang="en" sz="1500">
                <a:latin typeface="Raleway Medium"/>
                <a:ea typeface="Raleway Medium"/>
                <a:cs typeface="Raleway Medium"/>
                <a:sym typeface="Raleway Medium"/>
              </a:rPr>
              <a:t>, and sellers need more product sales. Buyers need fresh products also. </a:t>
            </a:r>
            <a:endParaRPr sz="1500">
              <a:latin typeface="Raleway Medium"/>
              <a:ea typeface="Raleway Medium"/>
              <a:cs typeface="Raleway Medium"/>
              <a:sym typeface="Raleway Medium"/>
            </a:endParaRPr>
          </a:p>
          <a:p>
            <a:pPr indent="0" lvl="0" marL="0" rtl="0" algn="just">
              <a:spcBef>
                <a:spcPts val="0"/>
              </a:spcBef>
              <a:spcAft>
                <a:spcPts val="0"/>
              </a:spcAft>
              <a:buNone/>
            </a:pPr>
            <a:r>
              <a:t/>
            </a:r>
            <a:endParaRPr sz="1500">
              <a:latin typeface="Raleway Medium"/>
              <a:ea typeface="Raleway Medium"/>
              <a:cs typeface="Raleway Medium"/>
              <a:sym typeface="Raleway Medium"/>
            </a:endParaRPr>
          </a:p>
          <a:p>
            <a:pPr indent="0" lvl="0" marL="0" rtl="0" algn="just">
              <a:spcBef>
                <a:spcPts val="0"/>
              </a:spcBef>
              <a:spcAft>
                <a:spcPts val="0"/>
              </a:spcAft>
              <a:buNone/>
            </a:pPr>
            <a:r>
              <a:rPr b="1" lang="en" sz="1500">
                <a:latin typeface="Raleway"/>
                <a:ea typeface="Raleway"/>
                <a:cs typeface="Raleway"/>
                <a:sym typeface="Raleway"/>
              </a:rPr>
              <a:t>Opportunities </a:t>
            </a:r>
            <a:r>
              <a:rPr lang="en" sz="1500">
                <a:latin typeface="Raleway Medium"/>
                <a:ea typeface="Raleway Medium"/>
                <a:cs typeface="Raleway Medium"/>
                <a:sym typeface="Raleway Medium"/>
              </a:rPr>
              <a:t>for sellers are getting a good price for their products as there will be no middleman in the market, and connects seller directly. Buyers are getting desired products at less cost and can save their time.</a:t>
            </a:r>
            <a:endParaRPr sz="1500">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1"/>
          <p:cNvSpPr txBox="1"/>
          <p:nvPr>
            <p:ph idx="4294967295" type="title"/>
          </p:nvPr>
        </p:nvSpPr>
        <p:spPr>
          <a:xfrm>
            <a:off x="479625" y="326925"/>
            <a:ext cx="8445300" cy="8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B5394"/>
                </a:solidFill>
              </a:rPr>
              <a:t>Is the project’s purpose and basic functionality easily understood?</a:t>
            </a:r>
            <a:r>
              <a:rPr lang="en" sz="3400">
                <a:solidFill>
                  <a:schemeClr val="dk2"/>
                </a:solidFill>
              </a:rPr>
              <a:t> </a:t>
            </a:r>
            <a:endParaRPr b="0" sz="3400">
              <a:solidFill>
                <a:schemeClr val="dk2"/>
              </a:solidFill>
            </a:endParaRPr>
          </a:p>
        </p:txBody>
      </p:sp>
      <p:cxnSp>
        <p:nvCxnSpPr>
          <p:cNvPr id="178" name="Google Shape;178;p21"/>
          <p:cNvCxnSpPr/>
          <p:nvPr/>
        </p:nvCxnSpPr>
        <p:spPr>
          <a:xfrm>
            <a:off x="588775" y="1155075"/>
            <a:ext cx="3367200" cy="0"/>
          </a:xfrm>
          <a:prstGeom prst="straightConnector1">
            <a:avLst/>
          </a:prstGeom>
          <a:noFill/>
          <a:ln cap="flat" cmpd="sng" w="38100">
            <a:solidFill>
              <a:srgbClr val="0B5394"/>
            </a:solidFill>
            <a:prstDash val="solid"/>
            <a:round/>
            <a:headEnd len="med" w="med" type="none"/>
            <a:tailEnd len="med" w="med" type="triangle"/>
          </a:ln>
        </p:spPr>
      </p:cxnSp>
      <p:pic>
        <p:nvPicPr>
          <p:cNvPr id="179" name="Google Shape;179;p21"/>
          <p:cNvPicPr preferRelativeResize="0"/>
          <p:nvPr/>
        </p:nvPicPr>
        <p:blipFill rotWithShape="1">
          <a:blip r:embed="rId3">
            <a:alphaModFix/>
          </a:blip>
          <a:srcRect b="5829" l="0" r="0" t="0"/>
          <a:stretch/>
        </p:blipFill>
        <p:spPr>
          <a:xfrm>
            <a:off x="5317050" y="1155075"/>
            <a:ext cx="3303075" cy="3732475"/>
          </a:xfrm>
          <a:prstGeom prst="rect">
            <a:avLst/>
          </a:prstGeom>
          <a:noFill/>
          <a:ln>
            <a:noFill/>
          </a:ln>
        </p:spPr>
      </p:pic>
      <p:sp>
        <p:nvSpPr>
          <p:cNvPr id="180" name="Google Shape;180;p21"/>
          <p:cNvSpPr txBox="1"/>
          <p:nvPr/>
        </p:nvSpPr>
        <p:spPr>
          <a:xfrm>
            <a:off x="479625" y="1379450"/>
            <a:ext cx="4482300" cy="359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Purpose:</a:t>
            </a:r>
            <a:endParaRPr b="1">
              <a:latin typeface="Raleway"/>
              <a:ea typeface="Raleway"/>
              <a:cs typeface="Raleway"/>
              <a:sym typeface="Raleway"/>
            </a:endParaRPr>
          </a:p>
          <a:p>
            <a:pPr indent="-311150" lvl="0" marL="457200" rtl="0" algn="l">
              <a:spcBef>
                <a:spcPts val="0"/>
              </a:spcBef>
              <a:spcAft>
                <a:spcPts val="0"/>
              </a:spcAft>
              <a:buSzPts val="1300"/>
              <a:buFont typeface="Raleway Medium"/>
              <a:buChar char="●"/>
            </a:pPr>
            <a:r>
              <a:rPr lang="en" sz="1300">
                <a:solidFill>
                  <a:srgbClr val="323B4B"/>
                </a:solidFill>
                <a:latin typeface="Raleway Medium"/>
                <a:ea typeface="Raleway Medium"/>
                <a:cs typeface="Raleway Medium"/>
                <a:sym typeface="Raleway Medium"/>
              </a:rPr>
              <a:t>Economical Development</a:t>
            </a:r>
            <a:endParaRPr sz="1300">
              <a:solidFill>
                <a:srgbClr val="323B4B"/>
              </a:solidFill>
              <a:latin typeface="Raleway Medium"/>
              <a:ea typeface="Raleway Medium"/>
              <a:cs typeface="Raleway Medium"/>
              <a:sym typeface="Raleway Medium"/>
            </a:endParaRPr>
          </a:p>
          <a:p>
            <a:pPr indent="-311150" lvl="0" marL="457200" rtl="0" algn="l">
              <a:spcBef>
                <a:spcPts val="0"/>
              </a:spcBef>
              <a:spcAft>
                <a:spcPts val="0"/>
              </a:spcAft>
              <a:buClr>
                <a:srgbClr val="323B4B"/>
              </a:buClr>
              <a:buSzPts val="1300"/>
              <a:buFont typeface="Raleway Medium"/>
              <a:buChar char="●"/>
            </a:pPr>
            <a:r>
              <a:rPr lang="en" sz="1300">
                <a:solidFill>
                  <a:srgbClr val="323B4B"/>
                </a:solidFill>
                <a:latin typeface="Raleway Medium"/>
                <a:ea typeface="Raleway Medium"/>
                <a:cs typeface="Raleway Medium"/>
                <a:sym typeface="Raleway Medium"/>
              </a:rPr>
              <a:t>Increased exposure</a:t>
            </a:r>
            <a:endParaRPr sz="1300">
              <a:solidFill>
                <a:srgbClr val="323B4B"/>
              </a:solidFill>
              <a:latin typeface="Raleway Medium"/>
              <a:ea typeface="Raleway Medium"/>
              <a:cs typeface="Raleway Medium"/>
              <a:sym typeface="Raleway Medium"/>
            </a:endParaRPr>
          </a:p>
          <a:p>
            <a:pPr indent="-311150" lvl="0" marL="457200" rtl="0" algn="l">
              <a:spcBef>
                <a:spcPts val="0"/>
              </a:spcBef>
              <a:spcAft>
                <a:spcPts val="0"/>
              </a:spcAft>
              <a:buClr>
                <a:srgbClr val="323B4B"/>
              </a:buClr>
              <a:buSzPts val="1300"/>
              <a:buFont typeface="Raleway Medium"/>
              <a:buChar char="●"/>
            </a:pPr>
            <a:r>
              <a:rPr lang="en" sz="1300">
                <a:solidFill>
                  <a:srgbClr val="323B4B"/>
                </a:solidFill>
                <a:latin typeface="Raleway Medium"/>
                <a:ea typeface="Raleway Medium"/>
                <a:cs typeface="Raleway Medium"/>
                <a:sym typeface="Raleway Medium"/>
              </a:rPr>
              <a:t>Good customer relationships</a:t>
            </a:r>
            <a:endParaRPr sz="1300">
              <a:solidFill>
                <a:srgbClr val="323B4B"/>
              </a:solidFill>
              <a:latin typeface="Raleway Medium"/>
              <a:ea typeface="Raleway Medium"/>
              <a:cs typeface="Raleway Medium"/>
              <a:sym typeface="Raleway Medium"/>
            </a:endParaRPr>
          </a:p>
          <a:p>
            <a:pPr indent="-311150" lvl="0" marL="457200" rtl="0" algn="l">
              <a:spcBef>
                <a:spcPts val="0"/>
              </a:spcBef>
              <a:spcAft>
                <a:spcPts val="0"/>
              </a:spcAft>
              <a:buClr>
                <a:srgbClr val="323B4B"/>
              </a:buClr>
              <a:buSzPts val="1300"/>
              <a:buFont typeface="Raleway Medium"/>
              <a:buChar char="●"/>
            </a:pPr>
            <a:r>
              <a:rPr lang="en" sz="1300">
                <a:solidFill>
                  <a:srgbClr val="323B4B"/>
                </a:solidFill>
                <a:latin typeface="Raleway Medium"/>
                <a:ea typeface="Raleway Medium"/>
                <a:cs typeface="Raleway Medium"/>
                <a:sym typeface="Raleway Medium"/>
              </a:rPr>
              <a:t>Online advertising</a:t>
            </a:r>
            <a:endParaRPr sz="1300">
              <a:solidFill>
                <a:srgbClr val="323B4B"/>
              </a:solidFill>
              <a:latin typeface="Raleway Medium"/>
              <a:ea typeface="Raleway Medium"/>
              <a:cs typeface="Raleway Medium"/>
              <a:sym typeface="Raleway Medium"/>
            </a:endParaRPr>
          </a:p>
          <a:p>
            <a:pPr indent="-311150" lvl="0" marL="457200" rtl="0" algn="l">
              <a:spcBef>
                <a:spcPts val="0"/>
              </a:spcBef>
              <a:spcAft>
                <a:spcPts val="0"/>
              </a:spcAft>
              <a:buClr>
                <a:srgbClr val="323B4B"/>
              </a:buClr>
              <a:buSzPts val="1300"/>
              <a:buFont typeface="Raleway Medium"/>
              <a:buChar char="●"/>
            </a:pPr>
            <a:r>
              <a:rPr lang="en" sz="1300">
                <a:solidFill>
                  <a:srgbClr val="050505"/>
                </a:solidFill>
                <a:latin typeface="Raleway Medium"/>
                <a:ea typeface="Raleway Medium"/>
                <a:cs typeface="Raleway Medium"/>
                <a:sym typeface="Raleway Medium"/>
              </a:rPr>
              <a:t>Reasonable price</a:t>
            </a:r>
            <a:endParaRPr sz="1300">
              <a:solidFill>
                <a:srgbClr val="323B4B"/>
              </a:solidFill>
              <a:latin typeface="Raleway Medium"/>
              <a:ea typeface="Raleway Medium"/>
              <a:cs typeface="Raleway Medium"/>
              <a:sym typeface="Raleway Medium"/>
            </a:endParaRPr>
          </a:p>
          <a:p>
            <a:pPr indent="-311150" lvl="0" marL="457200" rtl="0" algn="l">
              <a:spcBef>
                <a:spcPts val="0"/>
              </a:spcBef>
              <a:spcAft>
                <a:spcPts val="0"/>
              </a:spcAft>
              <a:buClr>
                <a:srgbClr val="323B4B"/>
              </a:buClr>
              <a:buSzPts val="1300"/>
              <a:buFont typeface="Raleway Medium"/>
              <a:buChar char="●"/>
            </a:pPr>
            <a:r>
              <a:rPr lang="en" sz="1300">
                <a:solidFill>
                  <a:srgbClr val="323B4B"/>
                </a:solidFill>
                <a:latin typeface="Raleway Medium"/>
                <a:ea typeface="Raleway Medium"/>
                <a:cs typeface="Raleway Medium"/>
                <a:sym typeface="Raleway Medium"/>
              </a:rPr>
              <a:t>Fresh Fish</a:t>
            </a:r>
            <a:endParaRPr sz="1300">
              <a:solidFill>
                <a:srgbClr val="323B4B"/>
              </a:solidFill>
              <a:latin typeface="Raleway Medium"/>
              <a:ea typeface="Raleway Medium"/>
              <a:cs typeface="Raleway Medium"/>
              <a:sym typeface="Raleway Medium"/>
            </a:endParaRPr>
          </a:p>
          <a:p>
            <a:pPr indent="0" lvl="0" marL="0" rtl="0" algn="l">
              <a:spcBef>
                <a:spcPts val="0"/>
              </a:spcBef>
              <a:spcAft>
                <a:spcPts val="0"/>
              </a:spcAft>
              <a:buNone/>
            </a:pPr>
            <a:r>
              <a:t/>
            </a:r>
            <a:endParaRPr sz="1300">
              <a:solidFill>
                <a:srgbClr val="323B4B"/>
              </a:solidFill>
              <a:latin typeface="Raleway Medium"/>
              <a:ea typeface="Raleway Medium"/>
              <a:cs typeface="Raleway Medium"/>
              <a:sym typeface="Raleway Medium"/>
            </a:endParaRPr>
          </a:p>
          <a:p>
            <a:pPr indent="0" lvl="0" marL="0" rtl="0" algn="l">
              <a:spcBef>
                <a:spcPts val="0"/>
              </a:spcBef>
              <a:spcAft>
                <a:spcPts val="0"/>
              </a:spcAft>
              <a:buNone/>
            </a:pPr>
            <a:r>
              <a:rPr b="1" lang="en">
                <a:solidFill>
                  <a:srgbClr val="323B4B"/>
                </a:solidFill>
                <a:latin typeface="Raleway"/>
                <a:ea typeface="Raleway"/>
                <a:cs typeface="Raleway"/>
                <a:sym typeface="Raleway"/>
              </a:rPr>
              <a:t>Functionalities:</a:t>
            </a:r>
            <a:endParaRPr b="1">
              <a:solidFill>
                <a:srgbClr val="323B4B"/>
              </a:solidFill>
              <a:latin typeface="Raleway"/>
              <a:ea typeface="Raleway"/>
              <a:cs typeface="Raleway"/>
              <a:sym typeface="Raleway"/>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Easy Orders</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User-Friendly UI</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Product/Seller Information</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Customer Reviews</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Process billing system</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Product Delivery Management</a:t>
            </a:r>
            <a:endParaRPr sz="1300">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sz="1300">
                <a:latin typeface="Raleway Medium"/>
                <a:ea typeface="Raleway Medium"/>
                <a:cs typeface="Raleway Medium"/>
                <a:sym typeface="Raleway Medium"/>
              </a:rPr>
              <a:t>Products Additional Discounts</a:t>
            </a:r>
            <a:endParaRPr sz="1300">
              <a:solidFill>
                <a:srgbClr val="323B4B"/>
              </a:solidFill>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